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7"/>
  </p:notesMasterIdLst>
  <p:sldIdLst>
    <p:sldId id="256" r:id="rId2"/>
    <p:sldId id="257" r:id="rId3"/>
    <p:sldId id="260" r:id="rId4"/>
    <p:sldId id="278" r:id="rId5"/>
    <p:sldId id="471" r:id="rId6"/>
    <p:sldId id="474" r:id="rId7"/>
    <p:sldId id="285" r:id="rId8"/>
    <p:sldId id="519" r:id="rId9"/>
    <p:sldId id="518" r:id="rId10"/>
    <p:sldId id="473" r:id="rId11"/>
    <p:sldId id="280" r:id="rId12"/>
    <p:sldId id="462" r:id="rId13"/>
    <p:sldId id="463" r:id="rId14"/>
    <p:sldId id="470" r:id="rId15"/>
    <p:sldId id="469" r:id="rId16"/>
    <p:sldId id="494" r:id="rId17"/>
    <p:sldId id="476" r:id="rId18"/>
    <p:sldId id="259" r:id="rId19"/>
    <p:sldId id="266" r:id="rId20"/>
    <p:sldId id="261" r:id="rId21"/>
    <p:sldId id="267" r:id="rId22"/>
    <p:sldId id="477" r:id="rId23"/>
    <p:sldId id="502" r:id="rId24"/>
    <p:sldId id="501" r:id="rId25"/>
    <p:sldId id="521" r:id="rId26"/>
    <p:sldId id="504" r:id="rId27"/>
    <p:sldId id="503" r:id="rId28"/>
    <p:sldId id="520" r:id="rId29"/>
    <p:sldId id="475" r:id="rId30"/>
    <p:sldId id="262" r:id="rId31"/>
    <p:sldId id="505" r:id="rId32"/>
    <p:sldId id="506" r:id="rId33"/>
    <p:sldId id="485" r:id="rId34"/>
    <p:sldId id="508" r:id="rId35"/>
    <p:sldId id="509" r:id="rId36"/>
    <p:sldId id="495" r:id="rId37"/>
    <p:sldId id="496" r:id="rId38"/>
    <p:sldId id="516" r:id="rId39"/>
    <p:sldId id="514" r:id="rId40"/>
    <p:sldId id="515" r:id="rId41"/>
    <p:sldId id="498" r:id="rId42"/>
    <p:sldId id="466" r:id="rId43"/>
    <p:sldId id="511" r:id="rId44"/>
    <p:sldId id="490" r:id="rId45"/>
    <p:sldId id="512" r:id="rId46"/>
    <p:sldId id="513" r:id="rId47"/>
    <p:sldId id="500" r:id="rId48"/>
    <p:sldId id="517" r:id="rId49"/>
    <p:sldId id="472" r:id="rId50"/>
    <p:sldId id="283" r:id="rId51"/>
    <p:sldId id="282" r:id="rId52"/>
    <p:sldId id="279" r:id="rId53"/>
    <p:sldId id="281" r:id="rId54"/>
    <p:sldId id="286" r:id="rId55"/>
    <p:sldId id="289" r:id="rId56"/>
    <p:sldId id="287" r:id="rId57"/>
    <p:sldId id="446" r:id="rId58"/>
    <p:sldId id="447" r:id="rId59"/>
    <p:sldId id="448" r:id="rId60"/>
    <p:sldId id="453" r:id="rId61"/>
    <p:sldId id="455" r:id="rId62"/>
    <p:sldId id="454" r:id="rId63"/>
    <p:sldId id="288" r:id="rId64"/>
    <p:sldId id="290" r:id="rId65"/>
    <p:sldId id="456" r:id="rId66"/>
    <p:sldId id="457" r:id="rId67"/>
    <p:sldId id="460" r:id="rId68"/>
    <p:sldId id="458" r:id="rId69"/>
    <p:sldId id="461" r:id="rId70"/>
    <p:sldId id="459" r:id="rId71"/>
    <p:sldId id="467" r:id="rId72"/>
    <p:sldId id="464" r:id="rId73"/>
    <p:sldId id="465" r:id="rId74"/>
    <p:sldId id="497" r:id="rId75"/>
    <p:sldId id="499" r:id="rId76"/>
  </p:sldIdLst>
  <p:sldSz cx="9144000" cy="5143500" type="screen16x9"/>
  <p:notesSz cx="6858000" cy="9144000"/>
  <p:embeddedFontLst>
    <p:embeddedFont>
      <p:font typeface="Cambria" panose="02040503050406030204" pitchFamily="18" charset="0"/>
      <p:regular r:id="rId78"/>
      <p:bold r:id="rId79"/>
      <p:italic r:id="rId80"/>
      <p:boldItalic r:id="rId81"/>
    </p:embeddedFont>
    <p:embeddedFont>
      <p:font typeface="Cambria Math" panose="02040503050406030204" pitchFamily="18" charset="0"/>
      <p:regular r:id="rId82"/>
    </p:embeddedFont>
    <p:embeddedFont>
      <p:font typeface="Consolas" panose="020B0609020204030204" pitchFamily="49" charset="0"/>
      <p:regular r:id="rId83"/>
      <p:bold r:id="rId84"/>
      <p:italic r:id="rId85"/>
      <p:boldItalic r:id="rId86"/>
    </p:embeddedFont>
    <p:embeddedFont>
      <p:font typeface="Lato" panose="020F0502020204030203" pitchFamily="34" charset="0"/>
      <p:regular r:id="rId87"/>
      <p:bold r:id="rId88"/>
      <p:italic r:id="rId89"/>
      <p:boldItalic r:id="rId90"/>
    </p:embeddedFont>
    <p:embeddedFont>
      <p:font typeface="Raleway" pitchFamily="2" charset="0"/>
      <p:regular r:id="rId91"/>
      <p:bold r:id="rId92"/>
      <p:italic r:id="rId93"/>
      <p:boldItalic r:id="rId94"/>
    </p:embeddedFont>
    <p:embeddedFont>
      <p:font typeface="Segoe UI" panose="020B0502040204020203" pitchFamily="3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6"/>
  </p:normalViewPr>
  <p:slideViewPr>
    <p:cSldViewPr snapToGrid="0" snapToObjects="1">
      <p:cViewPr varScale="1">
        <p:scale>
          <a:sx n="195" d="100"/>
          <a:sy n="195" d="100"/>
        </p:scale>
        <p:origin x="72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10/28/2025</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30.png"/><Relationship Id="rId10" Type="http://schemas.openxmlformats.org/officeDocument/2006/relationships/hyperlink" Target="https://learn.microsoft.com/en-us/azure/ai-foundry/foundry-local/get-started" TargetMode="External"/><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ai-foundry/openai/how-to/reinforcement-fine-tuning" TargetMode="External"/><Relationship Id="rId2" Type="http://schemas.openxmlformats.org/officeDocument/2006/relationships/hyperlink" Target="https://learn.microsoft.com/en-us/azure/ai-foundry/openai/how-to/fine-tuning-direct-preference-optimization"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25.pn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26.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26.sv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26.svg"/><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0.png"/><Relationship Id="rId7" Type="http://schemas.openxmlformats.org/officeDocument/2006/relationships/image" Target="../media/image77.png"/><Relationship Id="rId2" Type="http://schemas.openxmlformats.org/officeDocument/2006/relationships/image" Target="../media/image72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0.png"/><Relationship Id="rId4" Type="http://schemas.openxmlformats.org/officeDocument/2006/relationships/image" Target="../media/image740.png"/></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wjZofJX0v4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hyperlink" Target="https://evanw.github.io/float-to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45.xml.rels><?xml version="1.0" encoding="UTF-8" standalone="yes"?>
<Relationships xmlns="http://schemas.openxmlformats.org/package/2006/relationships"><Relationship Id="rId3" Type="http://schemas.openxmlformats.org/officeDocument/2006/relationships/hyperlink" Target="https://blogs.nvidia.com/blog/2020/05/14/tensorfloat-32-precision-format/" TargetMode="Externa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wmf"/><Relationship Id="rId4" Type="http://schemas.openxmlformats.org/officeDocument/2006/relationships/oleObject" Target="../embeddings/oleObject3.bin"/></Relationships>
</file>

<file path=ppt/slides/_rels/slide59.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11.w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hyperlink" Target="https://www.thekerneltrip.com/machine/learning/computational-complexity-learning-algorithm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16.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17.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68.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73.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Foundry</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Foundry, play with a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Foundry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353FAC-460A-3B44-FC36-A6516B087655}"/>
              </a:ext>
            </a:extLst>
          </p:cNvPr>
          <p:cNvSpPr txBox="1"/>
          <p:nvPr/>
        </p:nvSpPr>
        <p:spPr>
          <a:xfrm>
            <a:off x="134577" y="4044330"/>
            <a:ext cx="3595856" cy="646331"/>
          </a:xfrm>
          <a:prstGeom prst="rect">
            <a:avLst/>
          </a:prstGeom>
          <a:noFill/>
        </p:spPr>
        <p:txBody>
          <a:bodyPr wrap="none" rtlCol="0">
            <a:spAutoFit/>
          </a:bodyPr>
          <a:lstStyle/>
          <a:p>
            <a:pPr algn="ctr"/>
            <a:r>
              <a:rPr lang="en-US" dirty="0"/>
              <a:t>Foundry Local</a:t>
            </a:r>
          </a:p>
          <a:p>
            <a:pPr algn="ctr"/>
            <a:r>
              <a:rPr lang="en-US" sz="800" dirty="0">
                <a:hlinkClick r:id="rId10"/>
              </a:rPr>
              <a:t>https://learn.microsoft.com/en-us/azure/ai-foundry/foundry-local/get-started</a:t>
            </a:r>
            <a:endParaRPr lang="en-US" sz="800" dirty="0"/>
          </a:p>
          <a:p>
            <a:pPr algn="ctr"/>
            <a:endParaRPr lang="en-US" dirty="0"/>
          </a:p>
        </p:txBody>
      </p:sp>
    </p:spTree>
    <p:extLst>
      <p:ext uri="{BB962C8B-B14F-4D97-AF65-F5344CB8AC3E}">
        <p14:creationId xmlns:p14="http://schemas.microsoft.com/office/powerpoint/2010/main" val="3206813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DDB7-50DD-AA5D-C81A-6C3416EBFD1F}"/>
              </a:ext>
            </a:extLst>
          </p:cNvPr>
          <p:cNvSpPr>
            <a:spLocks noGrp="1"/>
          </p:cNvSpPr>
          <p:nvPr>
            <p:ph type="title"/>
          </p:nvPr>
        </p:nvSpPr>
        <p:spPr>
          <a:xfrm>
            <a:off x="319500" y="203100"/>
            <a:ext cx="2808000" cy="755700"/>
          </a:xfrm>
        </p:spPr>
        <p:txBody>
          <a:bodyPr/>
          <a:lstStyle/>
          <a:p>
            <a:r>
              <a:rPr lang="en-US" dirty="0"/>
              <a:t>Fine-Tuning</a:t>
            </a:r>
          </a:p>
        </p:txBody>
      </p:sp>
      <p:sp>
        <p:nvSpPr>
          <p:cNvPr id="3" name="Text Placeholder 2">
            <a:extLst>
              <a:ext uri="{FF2B5EF4-FFF2-40B4-BE49-F238E27FC236}">
                <a16:creationId xmlns:a16="http://schemas.microsoft.com/office/drawing/2014/main" id="{6376D719-79B1-6875-1842-2FA5589D824B}"/>
              </a:ext>
            </a:extLst>
          </p:cNvPr>
          <p:cNvSpPr>
            <a:spLocks noGrp="1"/>
          </p:cNvSpPr>
          <p:nvPr>
            <p:ph type="body" idx="1"/>
          </p:nvPr>
        </p:nvSpPr>
        <p:spPr>
          <a:xfrm>
            <a:off x="44009" y="914400"/>
            <a:ext cx="3083491" cy="3738604"/>
          </a:xfrm>
        </p:spPr>
        <p:txBody>
          <a:bodyPr/>
          <a:lstStyle/>
          <a:p>
            <a:pPr marL="152400" indent="0">
              <a:spcBef>
                <a:spcPts val="600"/>
              </a:spcBef>
              <a:buNone/>
            </a:pPr>
            <a:r>
              <a:rPr lang="en-US" dirty="0"/>
              <a:t>In Foundry, we can use specially-formatted data in .</a:t>
            </a:r>
            <a:r>
              <a:rPr lang="en-US" dirty="0" err="1"/>
              <a:t>jsonl</a:t>
            </a:r>
            <a:r>
              <a:rPr lang="en-US" dirty="0"/>
              <a:t> files to fine-tune certain models (e.g. GPT o4) for specific purposes.</a:t>
            </a:r>
          </a:p>
          <a:p>
            <a:pPr>
              <a:spcBef>
                <a:spcPts val="600"/>
              </a:spcBef>
            </a:pPr>
            <a:r>
              <a:rPr lang="en-US" b="1" dirty="0"/>
              <a:t>Supervised Fine Tuning</a:t>
            </a:r>
            <a:r>
              <a:rPr lang="en-US" dirty="0"/>
              <a:t> (SFT): supported by all non-reasoning models.</a:t>
            </a:r>
          </a:p>
          <a:p>
            <a:pPr>
              <a:spcBef>
                <a:spcPts val="600"/>
              </a:spcBef>
            </a:pPr>
            <a:r>
              <a:rPr lang="en-US" b="1" dirty="0"/>
              <a:t>Direct Preference Optimization (Preview)</a:t>
            </a:r>
            <a:r>
              <a:rPr lang="en-US" dirty="0"/>
              <a:t> (</a:t>
            </a:r>
            <a:r>
              <a:rPr lang="en-US" dirty="0">
                <a:hlinkClick r:id="rId2"/>
              </a:rPr>
              <a:t>DPO</a:t>
            </a:r>
            <a:r>
              <a:rPr lang="en-US" dirty="0"/>
              <a:t>): supported by GPT-4o.</a:t>
            </a:r>
          </a:p>
          <a:p>
            <a:pPr>
              <a:spcBef>
                <a:spcPts val="600"/>
              </a:spcBef>
            </a:pPr>
            <a:r>
              <a:rPr lang="en-US" b="1" dirty="0"/>
              <a:t>Reinforcement Fine Tuning (Preview)</a:t>
            </a:r>
            <a:r>
              <a:rPr lang="en-US" dirty="0"/>
              <a:t> (</a:t>
            </a:r>
            <a:r>
              <a:rPr lang="en-US" dirty="0">
                <a:hlinkClick r:id="rId3"/>
              </a:rPr>
              <a:t>RFT</a:t>
            </a:r>
            <a:r>
              <a:rPr lang="en-US" dirty="0"/>
              <a:t>): supported by reasoning models, like o4-mini.</a:t>
            </a:r>
          </a:p>
          <a:p>
            <a:pPr marL="152400" indent="0">
              <a:spcBef>
                <a:spcPts val="600"/>
              </a:spcBef>
              <a:buNone/>
            </a:pPr>
            <a:r>
              <a:rPr lang="en-US" dirty="0"/>
              <a:t>You can control the batch size, learning rate multiplier, and # epochs (and reasoning effort for some models).</a:t>
            </a:r>
          </a:p>
        </p:txBody>
      </p:sp>
      <p:pic>
        <p:nvPicPr>
          <p:cNvPr id="7" name="Picture 6">
            <a:extLst>
              <a:ext uri="{FF2B5EF4-FFF2-40B4-BE49-F238E27FC236}">
                <a16:creationId xmlns:a16="http://schemas.microsoft.com/office/drawing/2014/main" id="{0445A5DF-5C55-FB57-A29E-08A5F54C02F6}"/>
              </a:ext>
            </a:extLst>
          </p:cNvPr>
          <p:cNvPicPr>
            <a:picLocks noChangeAspect="1"/>
          </p:cNvPicPr>
          <p:nvPr/>
        </p:nvPicPr>
        <p:blipFill>
          <a:blip r:embed="rId4"/>
          <a:stretch>
            <a:fillRect/>
          </a:stretch>
        </p:blipFill>
        <p:spPr>
          <a:xfrm>
            <a:off x="3132129" y="0"/>
            <a:ext cx="6011871" cy="4043897"/>
          </a:xfrm>
          <a:prstGeom prst="rect">
            <a:avLst/>
          </a:prstGeom>
        </p:spPr>
      </p:pic>
      <p:sp>
        <p:nvSpPr>
          <p:cNvPr id="9" name="TextBox 8">
            <a:extLst>
              <a:ext uri="{FF2B5EF4-FFF2-40B4-BE49-F238E27FC236}">
                <a16:creationId xmlns:a16="http://schemas.microsoft.com/office/drawing/2014/main" id="{6D608AE9-4944-D79C-ABE3-89841A7A8E1A}"/>
              </a:ext>
            </a:extLst>
          </p:cNvPr>
          <p:cNvSpPr txBox="1"/>
          <p:nvPr/>
        </p:nvSpPr>
        <p:spPr>
          <a:xfrm>
            <a:off x="3132129" y="3761613"/>
            <a:ext cx="4572000" cy="1384995"/>
          </a:xfrm>
          <a:prstGeom prst="rect">
            <a:avLst/>
          </a:prstGeom>
          <a:solidFill>
            <a:schemeClr val="bg2"/>
          </a:solidFill>
        </p:spPr>
        <p:txBody>
          <a:bodyPr wrap="square">
            <a:spAutoFit/>
          </a:bodyPr>
          <a:lstStyle/>
          <a:p>
            <a:r>
              <a:rPr lang="en-US" b="0" i="0" dirty="0">
                <a:solidFill>
                  <a:srgbClr val="E6E6E6"/>
                </a:solidFill>
                <a:effectLst/>
                <a:latin typeface="SFMono-Regular"/>
              </a:rPr>
              <a:t>{</a:t>
            </a:r>
            <a:r>
              <a:rPr lang="en-US" b="0" i="0" dirty="0">
                <a:solidFill>
                  <a:srgbClr val="9CDCFE"/>
                </a:solidFill>
                <a:effectLst/>
                <a:latin typeface="SFMono-Regular"/>
              </a:rPr>
              <a:t>"messages"</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"system"</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a:t>
            </a:r>
            <a:r>
              <a:rPr lang="en-US" b="0" i="0" dirty="0" err="1">
                <a:solidFill>
                  <a:srgbClr val="CE9178"/>
                </a:solidFill>
                <a:effectLst/>
                <a:latin typeface="SFMono-Regular"/>
              </a:rPr>
              <a:t>Clippy</a:t>
            </a:r>
            <a:r>
              <a:rPr lang="en-US" b="0" i="0" dirty="0">
                <a:solidFill>
                  <a:srgbClr val="CE9178"/>
                </a:solidFill>
                <a:effectLst/>
                <a:latin typeface="SFMono-Regular"/>
              </a:rPr>
              <a:t> is a factual chatbot that is also sarcastic."</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"user"</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"Who discovered Antarctica?"</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"assistant"</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"Some chaps named Fabian Gottlieb von Bellingshausen and Mikhail Lazarev, as if they don't teach that in every school!"</a:t>
            </a:r>
            <a:r>
              <a:rPr lang="en-US" b="0" i="0" dirty="0">
                <a:solidFill>
                  <a:srgbClr val="E6E6E6"/>
                </a:solidFill>
                <a:effectLst/>
                <a:latin typeface="SFMono-Regular"/>
              </a:rPr>
              <a:t>}]}</a:t>
            </a:r>
            <a:endParaRPr lang="en-US" dirty="0"/>
          </a:p>
        </p:txBody>
      </p:sp>
    </p:spTree>
    <p:extLst>
      <p:ext uri="{BB962C8B-B14F-4D97-AF65-F5344CB8AC3E}">
        <p14:creationId xmlns:p14="http://schemas.microsoft.com/office/powerpoint/2010/main" val="201996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6652-18F4-5A6C-403E-A42B5208D5FB}"/>
              </a:ext>
            </a:extLst>
          </p:cNvPr>
          <p:cNvSpPr>
            <a:spLocks noGrp="1"/>
          </p:cNvSpPr>
          <p:nvPr>
            <p:ph type="title"/>
          </p:nvPr>
        </p:nvSpPr>
        <p:spPr>
          <a:xfrm>
            <a:off x="319500" y="180900"/>
            <a:ext cx="2808000" cy="755700"/>
          </a:xfrm>
        </p:spPr>
        <p:txBody>
          <a:bodyPr/>
          <a:lstStyle/>
          <a:p>
            <a:r>
              <a:rPr lang="en-US" dirty="0"/>
              <a:t>Agents</a:t>
            </a:r>
          </a:p>
        </p:txBody>
      </p:sp>
      <p:sp>
        <p:nvSpPr>
          <p:cNvPr id="3" name="Text Placeholder 2">
            <a:extLst>
              <a:ext uri="{FF2B5EF4-FFF2-40B4-BE49-F238E27FC236}">
                <a16:creationId xmlns:a16="http://schemas.microsoft.com/office/drawing/2014/main" id="{73249C58-367C-08E8-36A2-D32244408279}"/>
              </a:ext>
            </a:extLst>
          </p:cNvPr>
          <p:cNvSpPr>
            <a:spLocks noGrp="1"/>
          </p:cNvSpPr>
          <p:nvPr>
            <p:ph type="body" idx="1"/>
          </p:nvPr>
        </p:nvSpPr>
        <p:spPr>
          <a:xfrm>
            <a:off x="319500" y="1007918"/>
            <a:ext cx="2808000" cy="3645086"/>
          </a:xfrm>
        </p:spPr>
        <p:txBody>
          <a:bodyPr/>
          <a:lstStyle/>
          <a:p>
            <a:r>
              <a:rPr lang="en-US" dirty="0"/>
              <a:t>A newer way of handling the connection between an AI model, data resources, and other tools to perform tasks.</a:t>
            </a:r>
          </a:p>
        </p:txBody>
      </p:sp>
      <p:pic>
        <p:nvPicPr>
          <p:cNvPr id="5" name="Picture 4">
            <a:extLst>
              <a:ext uri="{FF2B5EF4-FFF2-40B4-BE49-F238E27FC236}">
                <a16:creationId xmlns:a16="http://schemas.microsoft.com/office/drawing/2014/main" id="{B42A2158-5620-17B3-67D5-95858F9A7F46}"/>
              </a:ext>
            </a:extLst>
          </p:cNvPr>
          <p:cNvPicPr>
            <a:picLocks noChangeAspect="1"/>
          </p:cNvPicPr>
          <p:nvPr/>
        </p:nvPicPr>
        <p:blipFill>
          <a:blip r:embed="rId2"/>
          <a:stretch>
            <a:fillRect/>
          </a:stretch>
        </p:blipFill>
        <p:spPr>
          <a:xfrm>
            <a:off x="397432" y="1993680"/>
            <a:ext cx="2896486" cy="3113451"/>
          </a:xfrm>
          <a:prstGeom prst="rect">
            <a:avLst/>
          </a:prstGeom>
          <a:ln>
            <a:solidFill>
              <a:schemeClr val="bg2"/>
            </a:solidFill>
          </a:ln>
        </p:spPr>
      </p:pic>
      <p:pic>
        <p:nvPicPr>
          <p:cNvPr id="7" name="Picture 6">
            <a:extLst>
              <a:ext uri="{FF2B5EF4-FFF2-40B4-BE49-F238E27FC236}">
                <a16:creationId xmlns:a16="http://schemas.microsoft.com/office/drawing/2014/main" id="{0AE0CBA9-BE8C-93F5-4D9A-9900D6E7B1CB}"/>
              </a:ext>
            </a:extLst>
          </p:cNvPr>
          <p:cNvPicPr>
            <a:picLocks noChangeAspect="1"/>
          </p:cNvPicPr>
          <p:nvPr/>
        </p:nvPicPr>
        <p:blipFill>
          <a:blip r:embed="rId3"/>
          <a:stretch>
            <a:fillRect/>
          </a:stretch>
        </p:blipFill>
        <p:spPr>
          <a:xfrm>
            <a:off x="3509854" y="91788"/>
            <a:ext cx="5226627" cy="2114710"/>
          </a:xfrm>
          <a:prstGeom prst="rect">
            <a:avLst/>
          </a:prstGeom>
        </p:spPr>
      </p:pic>
      <p:pic>
        <p:nvPicPr>
          <p:cNvPr id="9" name="Picture 8">
            <a:extLst>
              <a:ext uri="{FF2B5EF4-FFF2-40B4-BE49-F238E27FC236}">
                <a16:creationId xmlns:a16="http://schemas.microsoft.com/office/drawing/2014/main" id="{6F0E6FA1-E0FC-BDC4-0136-E65229A5B4DC}"/>
              </a:ext>
            </a:extLst>
          </p:cNvPr>
          <p:cNvPicPr>
            <a:picLocks noChangeAspect="1"/>
          </p:cNvPicPr>
          <p:nvPr/>
        </p:nvPicPr>
        <p:blipFill>
          <a:blip r:embed="rId4"/>
          <a:stretch>
            <a:fillRect/>
          </a:stretch>
        </p:blipFill>
        <p:spPr>
          <a:xfrm>
            <a:off x="3509854" y="2639665"/>
            <a:ext cx="5314646" cy="1928521"/>
          </a:xfrm>
          <a:prstGeom prst="rect">
            <a:avLst/>
          </a:prstGeom>
        </p:spPr>
      </p:pic>
    </p:spTree>
    <p:extLst>
      <p:ext uri="{BB962C8B-B14F-4D97-AF65-F5344CB8AC3E}">
        <p14:creationId xmlns:p14="http://schemas.microsoft.com/office/powerpoint/2010/main" val="257315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499" y="1246196"/>
            <a:ext cx="3724397" cy="2806200"/>
          </a:xfrm>
        </p:spPr>
        <p:txBody>
          <a:bodyPr/>
          <a:lstStyle/>
          <a:p>
            <a:r>
              <a:rPr lang="en-US" dirty="0"/>
              <a:t>For certain hosted models, you can deploy a serverless endpoint.</a:t>
            </a:r>
          </a:p>
          <a:p>
            <a:endParaRPr lang="en-US" dirty="0"/>
          </a:p>
          <a:p>
            <a:r>
              <a:rPr lang="en-US" dirty="0"/>
              <a:t>Pay-as-you-go pricing based on token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5455144" y="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6251510" y="2960267"/>
            <a:ext cx="2769551" cy="2042491"/>
          </a:xfrm>
          <a:prstGeom prst="rect">
            <a:avLst/>
          </a:prstGeom>
          <a:ln>
            <a:solidFill>
              <a:schemeClr val="tx1"/>
            </a:solidFill>
          </a:ln>
        </p:spPr>
      </p:pic>
      <p:graphicFrame>
        <p:nvGraphicFramePr>
          <p:cNvPr id="7" name="Table 6">
            <a:extLst>
              <a:ext uri="{FF2B5EF4-FFF2-40B4-BE49-F238E27FC236}">
                <a16:creationId xmlns:a16="http://schemas.microsoft.com/office/drawing/2014/main" id="{4DBBE139-460B-06D6-C8D3-DDCE7B237A13}"/>
              </a:ext>
            </a:extLst>
          </p:cNvPr>
          <p:cNvGraphicFramePr>
            <a:graphicFrameLocks noGrp="1"/>
          </p:cNvGraphicFramePr>
          <p:nvPr>
            <p:extLst>
              <p:ext uri="{D42A27DB-BD31-4B8C-83A1-F6EECF244321}">
                <p14:modId xmlns:p14="http://schemas.microsoft.com/office/powerpoint/2010/main" val="1319998211"/>
              </p:ext>
            </p:extLst>
          </p:nvPr>
        </p:nvGraphicFramePr>
        <p:xfrm>
          <a:off x="248516" y="2508731"/>
          <a:ext cx="4656932" cy="2583122"/>
        </p:xfrm>
        <a:graphic>
          <a:graphicData uri="http://schemas.openxmlformats.org/drawingml/2006/table">
            <a:tbl>
              <a:tblPr firstRow="1">
                <a:tableStyleId>{284E427A-3D55-4303-BF80-6455036E1DE7}</a:tableStyleId>
              </a:tblPr>
              <a:tblGrid>
                <a:gridCol w="1580356">
                  <a:extLst>
                    <a:ext uri="{9D8B030D-6E8A-4147-A177-3AD203B41FA5}">
                      <a16:colId xmlns:a16="http://schemas.microsoft.com/office/drawing/2014/main" val="752629154"/>
                    </a:ext>
                  </a:extLst>
                </a:gridCol>
                <a:gridCol w="736600">
                  <a:extLst>
                    <a:ext uri="{9D8B030D-6E8A-4147-A177-3AD203B41FA5}">
                      <a16:colId xmlns:a16="http://schemas.microsoft.com/office/drawing/2014/main" val="2720215266"/>
                    </a:ext>
                  </a:extLst>
                </a:gridCol>
                <a:gridCol w="1169988">
                  <a:extLst>
                    <a:ext uri="{9D8B030D-6E8A-4147-A177-3AD203B41FA5}">
                      <a16:colId xmlns:a16="http://schemas.microsoft.com/office/drawing/2014/main" val="2866668871"/>
                    </a:ext>
                  </a:extLst>
                </a:gridCol>
                <a:gridCol w="1169988">
                  <a:extLst>
                    <a:ext uri="{9D8B030D-6E8A-4147-A177-3AD203B41FA5}">
                      <a16:colId xmlns:a16="http://schemas.microsoft.com/office/drawing/2014/main" val="1219566558"/>
                    </a:ext>
                  </a:extLst>
                </a:gridCol>
              </a:tblGrid>
              <a:tr h="229383">
                <a:tc>
                  <a:txBody>
                    <a:bodyPr/>
                    <a:lstStyle/>
                    <a:p>
                      <a:pPr algn="ctr" fontAlgn="t">
                        <a:buNone/>
                      </a:pPr>
                      <a:r>
                        <a:rPr lang="en-US" sz="1000" b="1" dirty="0">
                          <a:effectLst/>
                        </a:rPr>
                        <a:t>Models</a:t>
                      </a:r>
                    </a:p>
                  </a:txBody>
                  <a:tcPr marL="114300" marR="114300" marT="114300" marB="114300" anchor="ctr"/>
                </a:tc>
                <a:tc>
                  <a:txBody>
                    <a:bodyPr/>
                    <a:lstStyle/>
                    <a:p>
                      <a:pPr algn="ctr" fontAlgn="t">
                        <a:buNone/>
                      </a:pPr>
                      <a:r>
                        <a:rPr lang="en-US" sz="1000" b="1" dirty="0">
                          <a:effectLst/>
                        </a:rPr>
                        <a:t>Context</a:t>
                      </a:r>
                    </a:p>
                  </a:txBody>
                  <a:tcPr marL="114300" marR="114300" marT="114300" marB="114300" anchor="ctr"/>
                </a:tc>
                <a:tc>
                  <a:txBody>
                    <a:bodyPr/>
                    <a:lstStyle/>
                    <a:p>
                      <a:pPr algn="ctr" fontAlgn="t">
                        <a:buNone/>
                      </a:pPr>
                      <a:r>
                        <a:rPr lang="en-US" sz="1000" b="1" dirty="0">
                          <a:effectLst/>
                        </a:rPr>
                        <a:t>Input</a:t>
                      </a:r>
                    </a:p>
                    <a:p>
                      <a:pPr algn="ctr" fontAlgn="t">
                        <a:buNone/>
                      </a:pPr>
                      <a:r>
                        <a:rPr lang="en-US" sz="1000" b="1" dirty="0">
                          <a:effectLst/>
                        </a:rPr>
                        <a:t>(Per 1k tokens)</a:t>
                      </a:r>
                    </a:p>
                  </a:txBody>
                  <a:tcPr marL="114300" marR="114300" marT="114300" marB="114300" anchor="ctr"/>
                </a:tc>
                <a:tc>
                  <a:txBody>
                    <a:bodyPr/>
                    <a:lstStyle/>
                    <a:p>
                      <a:pPr algn="ctr" fontAlgn="t">
                        <a:buNone/>
                      </a:pPr>
                      <a:r>
                        <a:rPr lang="en-US" sz="1000" b="1" dirty="0">
                          <a:effectLst/>
                        </a:rPr>
                        <a:t>Output</a:t>
                      </a:r>
                    </a:p>
                    <a:p>
                      <a:pPr algn="ctr" fontAlgn="t">
                        <a:buNone/>
                      </a:pPr>
                      <a:r>
                        <a:rPr lang="en-US" sz="1000" b="1" dirty="0">
                          <a:effectLst/>
                        </a:rPr>
                        <a:t>(Per 1k tokens)</a:t>
                      </a:r>
                    </a:p>
                  </a:txBody>
                  <a:tcPr marL="114300" marR="114300" marT="114300" marB="114300" anchor="ctr"/>
                </a:tc>
                <a:extLst>
                  <a:ext uri="{0D108BD9-81ED-4DB2-BD59-A6C34878D82A}">
                    <a16:rowId xmlns:a16="http://schemas.microsoft.com/office/drawing/2014/main" val="3691582584"/>
                  </a:ext>
                </a:extLst>
              </a:tr>
              <a:tr h="229383">
                <a:tc>
                  <a:txBody>
                    <a:bodyPr/>
                    <a:lstStyle/>
                    <a:p>
                      <a:pPr algn="l" fontAlgn="t">
                        <a:buNone/>
                      </a:pPr>
                      <a:r>
                        <a:rPr lang="en-US" sz="1000" dirty="0">
                          <a:effectLst/>
                        </a:rPr>
                        <a:t>Phi-4</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3835390382"/>
                  </a:ext>
                </a:extLst>
              </a:tr>
              <a:tr h="229383">
                <a:tc>
                  <a:txBody>
                    <a:bodyPr/>
                    <a:lstStyle/>
                    <a:p>
                      <a:pPr algn="l" fontAlgn="t">
                        <a:buNone/>
                      </a:pPr>
                      <a:r>
                        <a:rPr lang="en-US" sz="1000">
                          <a:effectLst/>
                        </a:rPr>
                        <a:t>Phi-4-mini</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469837610"/>
                  </a:ext>
                </a:extLst>
              </a:tr>
              <a:tr h="229383">
                <a:tc>
                  <a:txBody>
                    <a:bodyPr/>
                    <a:lstStyle/>
                    <a:p>
                      <a:pPr algn="l" fontAlgn="t">
                        <a:buNone/>
                      </a:pPr>
                      <a:r>
                        <a:rPr lang="en-US" sz="1000" dirty="0">
                          <a:effectLst/>
                        </a:rPr>
                        <a:t>Phi-4-multimodal, text and image</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$0.00008</a:t>
                      </a:r>
                      <a:endParaRPr lang="en-US" sz="1000">
                        <a:effectLst/>
                      </a:endParaRPr>
                    </a:p>
                  </a:txBody>
                  <a:tcPr marL="59323" marR="59323" marT="59323" marB="59323" anchor="ctr"/>
                </a:tc>
                <a:tc>
                  <a:txBody>
                    <a:bodyPr/>
                    <a:lstStyle/>
                    <a:p>
                      <a:pPr fontAlgn="t">
                        <a:buNone/>
                      </a:pPr>
                      <a:r>
                        <a:rPr lang="en-US" sz="1000" b="1" dirty="0">
                          <a:effectLst/>
                        </a:rPr>
                        <a:t>$0.00032</a:t>
                      </a:r>
                      <a:endParaRPr lang="en-US" sz="1000" dirty="0">
                        <a:effectLst/>
                      </a:endParaRPr>
                    </a:p>
                  </a:txBody>
                  <a:tcPr marL="59323" marR="59323" marT="59323" marB="59323" anchor="ctr"/>
                </a:tc>
                <a:extLst>
                  <a:ext uri="{0D108BD9-81ED-4DB2-BD59-A6C34878D82A}">
                    <a16:rowId xmlns:a16="http://schemas.microsoft.com/office/drawing/2014/main" val="2453513624"/>
                  </a:ext>
                </a:extLst>
              </a:tr>
              <a:tr h="229383">
                <a:tc>
                  <a:txBody>
                    <a:bodyPr/>
                    <a:lstStyle/>
                    <a:p>
                      <a:pPr algn="l" fontAlgn="t">
                        <a:buNone/>
                      </a:pPr>
                      <a:r>
                        <a:rPr lang="en-US" sz="1000">
                          <a:effectLst/>
                        </a:rPr>
                        <a:t>Phi-4-multimodal, audio</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$0.004</a:t>
                      </a:r>
                      <a:endParaRPr lang="en-US" sz="1000">
                        <a:effectLst/>
                      </a:endParaRPr>
                    </a:p>
                  </a:txBody>
                  <a:tcPr marL="59323" marR="59323" marT="59323" marB="59323" anchor="ctr"/>
                </a:tc>
                <a:tc>
                  <a:txBody>
                    <a:bodyPr/>
                    <a:lstStyle/>
                    <a:p>
                      <a:pPr fontAlgn="t">
                        <a:buNone/>
                      </a:pPr>
                      <a:r>
                        <a:rPr lang="en-US" sz="1000" b="1">
                          <a:effectLst/>
                        </a:rPr>
                        <a:t>$0.00032</a:t>
                      </a:r>
                      <a:endParaRPr lang="en-US" sz="1000">
                        <a:effectLst/>
                      </a:endParaRPr>
                    </a:p>
                  </a:txBody>
                  <a:tcPr marL="59323" marR="59323" marT="59323" marB="59323" anchor="ctr"/>
                </a:tc>
                <a:extLst>
                  <a:ext uri="{0D108BD9-81ED-4DB2-BD59-A6C34878D82A}">
                    <a16:rowId xmlns:a16="http://schemas.microsoft.com/office/drawing/2014/main" val="2090434376"/>
                  </a:ext>
                </a:extLst>
              </a:tr>
              <a:tr h="229383">
                <a:tc>
                  <a:txBody>
                    <a:bodyPr/>
                    <a:lstStyle/>
                    <a:p>
                      <a:pPr algn="l" fontAlgn="t">
                        <a:buNone/>
                      </a:pPr>
                      <a:r>
                        <a:rPr lang="en-US" sz="1000">
                          <a:effectLst/>
                        </a:rPr>
                        <a:t>Phi-4-mini-reasoning</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1397207952"/>
                  </a:ext>
                </a:extLst>
              </a:tr>
              <a:tr h="229383">
                <a:tc>
                  <a:txBody>
                    <a:bodyPr/>
                    <a:lstStyle/>
                    <a:p>
                      <a:pPr algn="l" fontAlgn="t">
                        <a:buNone/>
                      </a:pPr>
                      <a:r>
                        <a:rPr lang="en-US" sz="1000">
                          <a:effectLst/>
                        </a:rPr>
                        <a:t>Phi-4-reasoning</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619609078"/>
                  </a:ext>
                </a:extLst>
              </a:tr>
              <a:tr h="229383">
                <a:tc>
                  <a:txBody>
                    <a:bodyPr/>
                    <a:lstStyle/>
                    <a:p>
                      <a:pPr algn="l" fontAlgn="t">
                        <a:buNone/>
                      </a:pPr>
                      <a:r>
                        <a:rPr lang="en-US" sz="1000">
                          <a:effectLst/>
                        </a:rPr>
                        <a:t>Phi-4-reasoning-plus</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dirty="0">
                          <a:effectLst/>
                        </a:rPr>
                        <a:t>$0.0005</a:t>
                      </a:r>
                      <a:endParaRPr lang="en-US" sz="1000" dirty="0">
                        <a:effectLst/>
                      </a:endParaRPr>
                    </a:p>
                  </a:txBody>
                  <a:tcPr marL="59323" marR="59323" marT="59323" marB="59323" anchor="ctr"/>
                </a:tc>
                <a:extLst>
                  <a:ext uri="{0D108BD9-81ED-4DB2-BD59-A6C34878D82A}">
                    <a16:rowId xmlns:a16="http://schemas.microsoft.com/office/drawing/2014/main" val="1717928458"/>
                  </a:ext>
                </a:extLst>
              </a:tr>
            </a:tbl>
          </a:graphicData>
        </a:graphic>
      </p:graphicFrame>
    </p:spTree>
    <p:extLst>
      <p:ext uri="{BB962C8B-B14F-4D97-AF65-F5344CB8AC3E}">
        <p14:creationId xmlns:p14="http://schemas.microsoft.com/office/powerpoint/2010/main" val="3902434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xmlns="">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xmlns="">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xmlns="">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xmlns="">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Tree>
    <p:extLst>
      <p:ext uri="{BB962C8B-B14F-4D97-AF65-F5344CB8AC3E}">
        <p14:creationId xmlns:p14="http://schemas.microsoft.com/office/powerpoint/2010/main" val="1875120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xmlns="">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xmlns="">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xmlns="">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xmlns="">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xmlns="">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xmlns="">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122074" y="3400729"/>
            <a:ext cx="1609736" cy="307777"/>
          </a:xfrm>
          <a:prstGeom prst="rect">
            <a:avLst/>
          </a:prstGeom>
          <a:noFill/>
        </p:spPr>
        <p:txBody>
          <a:bodyPr wrap="none" rtlCol="0">
            <a:spAutoFit/>
          </a:bodyPr>
          <a:lstStyle/>
          <a:p>
            <a:pPr algn="ctr"/>
            <a:r>
              <a:rPr lang="en-US" dirty="0"/>
              <a:t>Azure AI Services</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266894" y="3382524"/>
            <a:ext cx="1059907" cy="307777"/>
          </a:xfrm>
          <a:prstGeom prst="rect">
            <a:avLst/>
          </a:prstGeom>
          <a:noFill/>
        </p:spPr>
        <p:txBody>
          <a:bodyPr wrap="none" rtlCol="0">
            <a:spAutoFit/>
          </a:bodyPr>
          <a:lstStyle/>
          <a:p>
            <a:pPr algn="ctr"/>
            <a:r>
              <a:rPr lang="en-US" dirty="0"/>
              <a:t>AI Foundry</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GPT-3 175B Configuration</a:t>
            </a:r>
          </a:p>
        </p:txBody>
      </p:sp>
      <p:sp>
        <p:nvSpPr>
          <p:cNvPr id="9" name="TextBox 8">
            <a:extLst>
              <a:ext uri="{FF2B5EF4-FFF2-40B4-BE49-F238E27FC236}">
                <a16:creationId xmlns:a16="http://schemas.microsoft.com/office/drawing/2014/main" id="{37122D6A-0CA6-8FE6-28BD-74D702302EB2}"/>
              </a:ext>
            </a:extLst>
          </p:cNvPr>
          <p:cNvSpPr txBox="1"/>
          <p:nvPr/>
        </p:nvSpPr>
        <p:spPr>
          <a:xfrm>
            <a:off x="4235450" y="4717445"/>
            <a:ext cx="4705350" cy="307777"/>
          </a:xfrm>
          <a:prstGeom prst="rect">
            <a:avLst/>
          </a:prstGeom>
          <a:noFill/>
        </p:spPr>
        <p:txBody>
          <a:bodyPr wrap="square">
            <a:spAutoFit/>
          </a:bodyPr>
          <a:lstStyle/>
          <a:p>
            <a:r>
              <a:rPr lang="en-US" dirty="0"/>
              <a:t>Source: </a:t>
            </a:r>
            <a:r>
              <a:rPr lang="en-US" dirty="0">
                <a:hlinkClick r:id="rId2"/>
              </a:rPr>
              <a:t>https://www.youtube.com/watch?v=wjZofJX0v4M</a:t>
            </a:r>
            <a:endParaRPr lang="en-US" dirty="0"/>
          </a:p>
        </p:txBody>
      </p:sp>
    </p:spTree>
    <p:extLst>
      <p:ext uri="{BB962C8B-B14F-4D97-AF65-F5344CB8AC3E}">
        <p14:creationId xmlns:p14="http://schemas.microsoft.com/office/powerpoint/2010/main" val="250255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3946879347"/>
              </p:ext>
            </p:extLst>
          </p:nvPr>
        </p:nvGraphicFramePr>
        <p:xfrm>
          <a:off x="495300" y="166370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“mantissa”</a:t>
            </a:r>
          </a:p>
        </p:txBody>
      </p:sp>
      <p:sp>
        <p:nvSpPr>
          <p:cNvPr id="12" name="TextBox 11">
            <a:extLst>
              <a:ext uri="{FF2B5EF4-FFF2-40B4-BE49-F238E27FC236}">
                <a16:creationId xmlns:a16="http://schemas.microsoft.com/office/drawing/2014/main" id="{9963DCF0-3F5B-7682-28A3-1EBE3869754B}"/>
              </a:ext>
            </a:extLst>
          </p:cNvPr>
          <p:cNvSpPr txBox="1"/>
          <p:nvPr/>
        </p:nvSpPr>
        <p:spPr>
          <a:xfrm>
            <a:off x="6467688" y="4761915"/>
            <a:ext cx="2581868" cy="261610"/>
          </a:xfrm>
          <a:prstGeom prst="rect">
            <a:avLst/>
          </a:prstGeom>
          <a:noFill/>
        </p:spPr>
        <p:txBody>
          <a:bodyPr wrap="square">
            <a:spAutoFit/>
          </a:bodyPr>
          <a:lstStyle/>
          <a:p>
            <a:pPr algn="r"/>
            <a:r>
              <a:rPr lang="en-US" sz="1100" dirty="0">
                <a:hlinkClick r:id="rId7"/>
              </a:rPr>
              <a:t>https://evanw.github.io/float-toy/</a:t>
            </a:r>
            <a:endParaRPr lang="en-US" sz="1100" dirty="0"/>
          </a:p>
        </p:txBody>
      </p:sp>
    </p:spTree>
    <p:extLst>
      <p:ext uri="{BB962C8B-B14F-4D97-AF65-F5344CB8AC3E}">
        <p14:creationId xmlns:p14="http://schemas.microsoft.com/office/powerpoint/2010/main" val="604162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965175"/>
            <a:ext cx="4131851" cy="3687829"/>
          </a:xfrm>
        </p:spPr>
        <p:txBody>
          <a:bodyPr/>
          <a:lstStyle/>
          <a:p>
            <a:r>
              <a:rPr lang="en-US" dirty="0"/>
              <a:t>The data type that you use in a neural network has implications on the amount of memory and processing power needed to house and compute math operations</a:t>
            </a:r>
          </a:p>
          <a:p>
            <a:endParaRPr lang="en-US" dirty="0"/>
          </a:p>
          <a:p>
            <a:r>
              <a:rPr lang="en-US" dirty="0"/>
              <a:t>Less precision : less memory</a:t>
            </a:r>
          </a:p>
          <a:p>
            <a:pPr lvl="1">
              <a:spcBef>
                <a:spcPts val="0"/>
              </a:spcBef>
            </a:pPr>
            <a:r>
              <a:rPr lang="en-US" dirty="0"/>
              <a:t>FP16 can only represent ±[5.97e-8, 65,504]</a:t>
            </a:r>
          </a:p>
          <a:p>
            <a:r>
              <a:rPr lang="en-US" dirty="0"/>
              <a:t>More precision : more performance?</a:t>
            </a:r>
          </a:p>
          <a:p>
            <a:pPr marL="152400" indent="0">
              <a:buNone/>
            </a:pPr>
            <a:endParaRPr lang="en-US" dirty="0"/>
          </a:p>
          <a:p>
            <a:r>
              <a:rPr lang="en-US" dirty="0"/>
              <a:t>Quantization can help after the fact to reduce model size. “Squish into the other data type.”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987" y="1317600"/>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3"/>
              </a:rPr>
              <a:t>https://blogs.nvidia.com/blog/2020/05/14/tensorfloat-32-precision-format/</a:t>
            </a:r>
            <a:endParaRPr lang="en-US" sz="1000" dirty="0"/>
          </a:p>
        </p:txBody>
      </p:sp>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56" y="3397645"/>
            <a:ext cx="3133725" cy="174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45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F023-8F8F-9C2E-812B-824CBBB84833}"/>
              </a:ext>
            </a:extLst>
          </p:cNvPr>
          <p:cNvSpPr>
            <a:spLocks noGrp="1"/>
          </p:cNvSpPr>
          <p:nvPr>
            <p:ph type="title"/>
          </p:nvPr>
        </p:nvSpPr>
        <p:spPr>
          <a:xfrm>
            <a:off x="203700" y="455300"/>
            <a:ext cx="6321600" cy="635400"/>
          </a:xfrm>
        </p:spPr>
        <p:txBody>
          <a:bodyPr/>
          <a:lstStyle/>
          <a:p>
            <a:r>
              <a:rPr lang="en-US" dirty="0"/>
              <a:t>In Closing…</a:t>
            </a:r>
          </a:p>
        </p:txBody>
      </p:sp>
      <p:sp>
        <p:nvSpPr>
          <p:cNvPr id="4" name="Text Placeholder 3">
            <a:extLst>
              <a:ext uri="{FF2B5EF4-FFF2-40B4-BE49-F238E27FC236}">
                <a16:creationId xmlns:a16="http://schemas.microsoft.com/office/drawing/2014/main" id="{3C61E7A9-73E5-7CDC-040A-92B879799359}"/>
              </a:ext>
            </a:extLst>
          </p:cNvPr>
          <p:cNvSpPr>
            <a:spLocks noGrp="1"/>
          </p:cNvSpPr>
          <p:nvPr>
            <p:ph type="body" idx="1"/>
          </p:nvPr>
        </p:nvSpPr>
        <p:spPr>
          <a:xfrm>
            <a:off x="4164486" y="645228"/>
            <a:ext cx="4515964" cy="4497700"/>
          </a:xfrm>
        </p:spPr>
        <p:txBody>
          <a:bodyPr/>
          <a:lstStyle/>
          <a:p>
            <a:pPr marL="139700" indent="0">
              <a:buNone/>
            </a:pPr>
            <a:r>
              <a:rPr lang="en-US" dirty="0"/>
              <a:t>Neural networks (especially LLMs) use large amounts of matrix multiplication to get the job done</a:t>
            </a:r>
          </a:p>
          <a:p>
            <a:endParaRPr lang="en-US" dirty="0"/>
          </a:p>
          <a:p>
            <a:pPr marL="139700" indent="0">
              <a:buNone/>
            </a:pPr>
            <a:r>
              <a:rPr lang="en-US" dirty="0"/>
              <a:t>Certain factors/decisions can impact the performance of the model (both training and inferencing)</a:t>
            </a:r>
          </a:p>
          <a:p>
            <a:pPr>
              <a:spcBef>
                <a:spcPts val="600"/>
              </a:spcBef>
            </a:pPr>
            <a:r>
              <a:rPr lang="en-US" dirty="0"/>
              <a:t>Hardware: GPU vs. CPU</a:t>
            </a:r>
          </a:p>
          <a:p>
            <a:pPr lvl="1">
              <a:spcBef>
                <a:spcPts val="600"/>
              </a:spcBef>
            </a:pPr>
            <a:r>
              <a:rPr lang="en-US" dirty="0"/>
              <a:t>Core Quantity, Core Speed, Core Type</a:t>
            </a:r>
          </a:p>
          <a:p>
            <a:pPr lvl="1">
              <a:spcBef>
                <a:spcPts val="600"/>
              </a:spcBef>
            </a:pPr>
            <a:r>
              <a:rPr lang="en-US" dirty="0"/>
              <a:t>Architecture: x86, ARM</a:t>
            </a:r>
          </a:p>
          <a:p>
            <a:pPr lvl="1">
              <a:spcBef>
                <a:spcPts val="600"/>
              </a:spcBef>
            </a:pPr>
            <a:r>
              <a:rPr lang="en-US" dirty="0"/>
              <a:t>Precision: FP16, FP32, BFLOAT16</a:t>
            </a:r>
          </a:p>
          <a:p>
            <a:pPr>
              <a:spcBef>
                <a:spcPts val="600"/>
              </a:spcBef>
            </a:pPr>
            <a:r>
              <a:rPr lang="en-US" dirty="0"/>
              <a:t>Technology: CUDA, </a:t>
            </a:r>
            <a:r>
              <a:rPr lang="en-US" dirty="0" err="1"/>
              <a:t>ROCm</a:t>
            </a:r>
            <a:r>
              <a:rPr lang="en-US" dirty="0"/>
              <a:t>, Metal</a:t>
            </a:r>
          </a:p>
          <a:p>
            <a:pPr>
              <a:spcBef>
                <a:spcPts val="600"/>
              </a:spcBef>
            </a:pPr>
            <a:r>
              <a:rPr lang="en-US" dirty="0"/>
              <a:t>Framework: </a:t>
            </a:r>
            <a:r>
              <a:rPr lang="en-US" dirty="0" err="1"/>
              <a:t>PyTorch</a:t>
            </a:r>
            <a:r>
              <a:rPr lang="en-US" dirty="0"/>
              <a:t>, </a:t>
            </a:r>
            <a:r>
              <a:rPr lang="en-US" dirty="0" err="1"/>
              <a:t>Tensorflow</a:t>
            </a:r>
            <a:r>
              <a:rPr lang="en-US" dirty="0"/>
              <a:t>, </a:t>
            </a:r>
            <a:r>
              <a:rPr lang="en-US" dirty="0" err="1"/>
              <a:t>MXNet</a:t>
            </a:r>
            <a:endParaRPr lang="en-US" dirty="0"/>
          </a:p>
          <a:p>
            <a:pPr>
              <a:spcBef>
                <a:spcPts val="600"/>
              </a:spcBef>
            </a:pPr>
            <a:r>
              <a:rPr lang="en-US" dirty="0"/>
              <a:t>Network Architecture</a:t>
            </a:r>
          </a:p>
          <a:p>
            <a:pPr>
              <a:spcBef>
                <a:spcPts val="600"/>
              </a:spcBef>
            </a:pPr>
            <a:r>
              <a:rPr lang="en-US" dirty="0"/>
              <a:t>Quantization, etc.</a:t>
            </a:r>
          </a:p>
          <a:p>
            <a:endParaRPr lang="en-US" dirty="0"/>
          </a:p>
        </p:txBody>
      </p:sp>
      <p:pic>
        <p:nvPicPr>
          <p:cNvPr id="8" name="Picture 7" descr="A diagram of different colored cubes&#10;&#10;Description automatically generated">
            <a:extLst>
              <a:ext uri="{FF2B5EF4-FFF2-40B4-BE49-F238E27FC236}">
                <a16:creationId xmlns:a16="http://schemas.microsoft.com/office/drawing/2014/main" id="{AFC6C162-609A-B311-679E-29D8B25505FE}"/>
              </a:ext>
            </a:extLst>
          </p:cNvPr>
          <p:cNvPicPr>
            <a:picLocks noChangeAspect="1"/>
          </p:cNvPicPr>
          <p:nvPr/>
        </p:nvPicPr>
        <p:blipFill>
          <a:blip r:embed="rId2"/>
          <a:stretch>
            <a:fillRect/>
          </a:stretch>
        </p:blipFill>
        <p:spPr>
          <a:xfrm>
            <a:off x="108450" y="1090700"/>
            <a:ext cx="3931578" cy="3931578"/>
          </a:xfrm>
          <a:prstGeom prst="rect">
            <a:avLst/>
          </a:prstGeom>
        </p:spPr>
      </p:pic>
    </p:spTree>
    <p:extLst>
      <p:ext uri="{BB962C8B-B14F-4D97-AF65-F5344CB8AC3E}">
        <p14:creationId xmlns:p14="http://schemas.microsoft.com/office/powerpoint/2010/main" val="936743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57</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58</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59</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60</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89E-DE46-CB44-B77D-A25BB9D8E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6202D-90D0-FFC9-8994-BB549E3B5724}"/>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3AC9C1CB-6079-0155-9655-F507666B36AF}"/>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60AC85F9-C635-6E59-1854-92086A343B21}"/>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pic>
        <p:nvPicPr>
          <p:cNvPr id="9" name="Graphic 8">
            <a:extLst>
              <a:ext uri="{FF2B5EF4-FFF2-40B4-BE49-F238E27FC236}">
                <a16:creationId xmlns:a16="http://schemas.microsoft.com/office/drawing/2014/main" id="{9E8A2ABA-2F7B-8178-256D-E39C02243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6794" y="318494"/>
            <a:ext cx="601070" cy="601070"/>
          </a:xfrm>
          <a:prstGeom prst="rect">
            <a:avLst/>
          </a:prstGeom>
        </p:spPr>
      </p:pic>
      <p:pic>
        <p:nvPicPr>
          <p:cNvPr id="7" name="Picture 6">
            <a:extLst>
              <a:ext uri="{FF2B5EF4-FFF2-40B4-BE49-F238E27FC236}">
                <a16:creationId xmlns:a16="http://schemas.microsoft.com/office/drawing/2014/main" id="{1D6F15CB-BF16-85A6-361F-B984ABD23C3D}"/>
              </a:ext>
            </a:extLst>
          </p:cNvPr>
          <p:cNvPicPr>
            <a:picLocks noChangeAspect="1"/>
          </p:cNvPicPr>
          <p:nvPr/>
        </p:nvPicPr>
        <p:blipFill>
          <a:blip r:embed="rId5"/>
          <a:stretch>
            <a:fillRect/>
          </a:stretch>
        </p:blipFill>
        <p:spPr>
          <a:xfrm>
            <a:off x="1056463" y="1074194"/>
            <a:ext cx="7031074" cy="3833657"/>
          </a:xfrm>
          <a:prstGeom prst="rect">
            <a:avLst/>
          </a:prstGeom>
        </p:spPr>
      </p:pic>
    </p:spTree>
    <p:extLst>
      <p:ext uri="{BB962C8B-B14F-4D97-AF65-F5344CB8AC3E}">
        <p14:creationId xmlns:p14="http://schemas.microsoft.com/office/powerpoint/2010/main" val="127972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E6072-1FDE-3ACB-40EA-3EFDF8EC4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3A9C3-E7F6-200B-32DD-0CD3BA72A6AC}"/>
              </a:ext>
            </a:extLst>
          </p:cNvPr>
          <p:cNvSpPr>
            <a:spLocks noGrp="1"/>
          </p:cNvSpPr>
          <p:nvPr>
            <p:ph type="title"/>
          </p:nvPr>
        </p:nvSpPr>
        <p:spPr>
          <a:xfrm>
            <a:off x="319499" y="565744"/>
            <a:ext cx="3440787"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670B6B35-1EC4-FA98-9576-5AE5AB3B05DC}"/>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35EE290B-E65B-6530-E6A0-F30221AD3C29}"/>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1FC6592A-9850-24CF-B16E-F0EDDC743D21}"/>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8D7792C3-8E3F-D37E-0893-855808765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7" y="219634"/>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3139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2593</TotalTime>
  <Words>6098</Words>
  <Application>Microsoft Office PowerPoint</Application>
  <PresentationFormat>On-screen Show (16:9)</PresentationFormat>
  <Paragraphs>1242</Paragraphs>
  <Slides>75</Slides>
  <Notes>8</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6" baseType="lpstr">
      <vt:lpstr>Segoe UI</vt:lpstr>
      <vt:lpstr>SFMono-Regular</vt:lpstr>
      <vt:lpstr>Raleway</vt:lpstr>
      <vt:lpstr>Arial</vt:lpstr>
      <vt:lpstr>Cambria Math</vt:lpstr>
      <vt:lpstr>Lato</vt:lpstr>
      <vt:lpstr>Consolas</vt:lpstr>
      <vt:lpstr>Wingdings</vt:lpstr>
      <vt:lpstr>Cambria</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AI Services</vt:lpstr>
      <vt:lpstr>Azure Machine Learning Studio</vt:lpstr>
      <vt:lpstr>Azure AI Foundry</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Fine-Tuning</vt:lpstr>
      <vt:lpstr>RAG: Retrieval Augmented Generation</vt:lpstr>
      <vt:lpstr>Prompt Flows</vt:lpstr>
      <vt:lpstr>Agents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GPT-3 175B Configuration</vt:lpstr>
      <vt:lpstr>ONNX</vt:lpstr>
      <vt:lpstr>Types of Processors (Well, the ones relevant to ML/DL/AI)</vt:lpstr>
      <vt:lpstr>RISCy Business - ARM vs. x86 Processors</vt:lpstr>
      <vt:lpstr>Precision, Precisely</vt:lpstr>
      <vt:lpstr>Whatever “Floats” your Boat ⛵</vt:lpstr>
      <vt:lpstr>CUDA and ROCm</vt:lpstr>
      <vt:lpstr>Triton and Metal</vt:lpstr>
      <vt:lpstr>In Closing…</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154</cp:revision>
  <dcterms:created xsi:type="dcterms:W3CDTF">2019-01-02T02:35:54Z</dcterms:created>
  <dcterms:modified xsi:type="dcterms:W3CDTF">2025-10-28T19:56:54Z</dcterms:modified>
</cp:coreProperties>
</file>